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82" d="100"/>
          <a:sy n="82" d="100"/>
        </p:scale>
        <p:origin x="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custSel modSld">
      <pc:chgData name="Unnati Chaurasia" userId="4a149c2932686759" providerId="LiveId" clId="{CEFA2F37-621E-4FFA-8041-2F8120D70A8A}" dt="2026-07-26T14:12:10.204" v="25" actId="21"/>
      <pc:docMkLst>
        <pc:docMk/>
      </pc:docMkLst>
      <pc:sldChg chg="addSp modSp mod">
        <pc:chgData name="Unnati Chaurasia" userId="4a149c2932686759" providerId="LiveId" clId="{CEFA2F37-621E-4FFA-8041-2F8120D70A8A}" dt="2026-07-26T14:08:20.284" v="14" actId="14100"/>
        <pc:sldMkLst>
          <pc:docMk/>
          <pc:sldMk cId="3993865234" sldId="258"/>
        </pc:sldMkLst>
        <pc:spChg chg="mod">
          <ac:chgData name="Unnati Chaurasia" userId="4a149c2932686759" providerId="LiveId" clId="{CEFA2F37-621E-4FFA-8041-2F8120D70A8A}" dt="2026-07-26T14:08:01.870" v="9" actId="1076"/>
          <ac:spMkLst>
            <pc:docMk/>
            <pc:sldMk cId="3993865234" sldId="258"/>
            <ac:spMk id="3" creationId="{2762548D-3F75-870C-B356-8593D109462E}"/>
          </ac:spMkLst>
        </pc:spChg>
        <pc:picChg chg="add mod">
          <ac:chgData name="Unnati Chaurasia" userId="4a149c2932686759" providerId="LiveId" clId="{CEFA2F37-621E-4FFA-8041-2F8120D70A8A}" dt="2026-07-26T14:08:20.284" v="14" actId="14100"/>
          <ac:picMkLst>
            <pc:docMk/>
            <pc:sldMk cId="3993865234" sldId="258"/>
            <ac:picMk id="5" creationId="{C27DB9FA-2DAB-BB7E-EF47-CD7EC9EE1CDE}"/>
          </ac:picMkLst>
        </pc:picChg>
      </pc:sldChg>
      <pc:sldChg chg="addSp modSp mod">
        <pc:chgData name="Unnati Chaurasia" userId="4a149c2932686759" providerId="LiveId" clId="{CEFA2F37-621E-4FFA-8041-2F8120D70A8A}" dt="2026-07-26T14:10:40.481" v="22" actId="1076"/>
        <pc:sldMkLst>
          <pc:docMk/>
          <pc:sldMk cId="2810871195" sldId="262"/>
        </pc:sldMkLst>
        <pc:spChg chg="mod">
          <ac:chgData name="Unnati Chaurasia" userId="4a149c2932686759" providerId="LiveId" clId="{CEFA2F37-621E-4FFA-8041-2F8120D70A8A}" dt="2026-07-26T14:10:35.698" v="21" actId="1076"/>
          <ac:spMkLst>
            <pc:docMk/>
            <pc:sldMk cId="2810871195" sldId="262"/>
            <ac:spMk id="3" creationId="{7B15883E-5FA2-9D32-1CC0-A1DDE2D7D0C8}"/>
          </ac:spMkLst>
        </pc:spChg>
        <pc:picChg chg="add mod">
          <ac:chgData name="Unnati Chaurasia" userId="4a149c2932686759" providerId="LiveId" clId="{CEFA2F37-621E-4FFA-8041-2F8120D70A8A}" dt="2026-07-26T14:10:40.481" v="22" actId="1076"/>
          <ac:picMkLst>
            <pc:docMk/>
            <pc:sldMk cId="2810871195" sldId="262"/>
            <ac:picMk id="5" creationId="{C7BF8BDF-2C2F-0246-E7EB-CFAD53CEDF91}"/>
          </ac:picMkLst>
        </pc:picChg>
      </pc:sldChg>
      <pc:sldChg chg="addSp delSp modSp mod">
        <pc:chgData name="Unnati Chaurasia" userId="4a149c2932686759" providerId="LiveId" clId="{CEFA2F37-621E-4FFA-8041-2F8120D70A8A}" dt="2026-07-26T14:12:10.204" v="25" actId="21"/>
        <pc:sldMkLst>
          <pc:docMk/>
          <pc:sldMk cId="135015404" sldId="263"/>
        </pc:sldMkLst>
        <pc:picChg chg="add del mod">
          <ac:chgData name="Unnati Chaurasia" userId="4a149c2932686759" providerId="LiveId" clId="{CEFA2F37-621E-4FFA-8041-2F8120D70A8A}" dt="2026-07-26T14:12:10.204" v="25" actId="21"/>
          <ac:picMkLst>
            <pc:docMk/>
            <pc:sldMk cId="135015404" sldId="263"/>
            <ac:picMk id="5" creationId="{4F84A703-22A4-7DC4-05FA-C1FD737AD95B}"/>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07C4BD-53DD-4E39-A760-F6609A978E76}" type="datetimeFigureOut">
              <a:rPr lang="en-IN" smtClean="0"/>
              <a:t>26-07-2026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3317242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7C4BD-53DD-4E39-A760-F6609A978E76}" type="datetimeFigureOut">
              <a:rPr lang="en-IN" smtClean="0"/>
              <a:t>26-07-2026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1468300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07C4BD-53DD-4E39-A760-F6609A978E76}" type="datetimeFigureOut">
              <a:rPr lang="en-IN" smtClean="0"/>
              <a:t>26-07-2026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8725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07C4BD-53DD-4E39-A760-F6609A978E76}" type="datetimeFigureOut">
              <a:rPr lang="en-IN" smtClean="0"/>
              <a:t>26-07-2026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147683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07C4BD-53DD-4E39-A760-F6609A978E76}" type="datetimeFigureOut">
              <a:rPr lang="en-IN" smtClean="0"/>
              <a:t>26-07-2026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100780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07C4BD-53DD-4E39-A760-F6609A978E76}" type="datetimeFigureOut">
              <a:rPr lang="en-IN" smtClean="0"/>
              <a:t>26-07-2026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3260850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507C4BD-53DD-4E39-A760-F6609A978E76}" type="datetimeFigureOut">
              <a:rPr lang="en-IN" smtClean="0"/>
              <a:t>26-07-2026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92310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07C4BD-53DD-4E39-A760-F6609A978E76}" type="datetimeFigureOut">
              <a:rPr lang="en-IN" smtClean="0"/>
              <a:t>26-07-2026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2671196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07C4BD-53DD-4E39-A760-F6609A978E76}" type="datetimeFigureOut">
              <a:rPr lang="en-IN" smtClean="0"/>
              <a:t>26-07-2026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3226619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07C4BD-53DD-4E39-A760-F6609A978E76}" type="datetimeFigureOut">
              <a:rPr lang="en-IN" smtClean="0"/>
              <a:t>26-07-2026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3746988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07C4BD-53DD-4E39-A760-F6609A978E76}" type="datetimeFigureOut">
              <a:rPr lang="en-IN" smtClean="0"/>
              <a:t>26-07-2026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3375818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07C4BD-53DD-4E39-A760-F6609A978E76}" type="datetimeFigureOut">
              <a:rPr lang="en-IN" smtClean="0"/>
              <a:t>26-07-2026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58A1D-02BE-46FF-B156-D30EFF5328D0}"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23706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07C4BD-53DD-4E39-A760-F6609A978E76}" type="datetimeFigureOut">
              <a:rPr lang="en-IN" smtClean="0"/>
              <a:t>26-07-2026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2994057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507C4BD-53DD-4E39-A760-F6609A978E76}" type="datetimeFigureOut">
              <a:rPr lang="en-IN" smtClean="0"/>
              <a:t>26-07-2026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1217342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507C4BD-53DD-4E39-A760-F6609A978E76}" type="datetimeFigureOut">
              <a:rPr lang="en-IN" smtClean="0"/>
              <a:t>26-07-2026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1857022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7C4BD-53DD-4E39-A760-F6609A978E76}" type="datetimeFigureOut">
              <a:rPr lang="en-IN" smtClean="0"/>
              <a:t>26-07-2026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2419633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7C4BD-53DD-4E39-A760-F6609A978E76}" type="datetimeFigureOut">
              <a:rPr lang="en-IN" smtClean="0"/>
              <a:t>26-07-2026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10928727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7C4BD-53DD-4E39-A760-F6609A978E76}" type="datetimeFigureOut">
              <a:rPr lang="en-IN" smtClean="0"/>
              <a:t>26-07-2026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858A1D-02BE-46FF-B156-D30EFF5328D0}" type="slidenum">
              <a:rPr lang="en-IN" smtClean="0"/>
              <a:t>‹#›</a:t>
            </a:fld>
            <a:endParaRPr lang="en-IN"/>
          </a:p>
        </p:txBody>
      </p:sp>
    </p:spTree>
    <p:extLst>
      <p:ext uri="{BB962C8B-B14F-4D97-AF65-F5344CB8AC3E}">
        <p14:creationId xmlns:p14="http://schemas.microsoft.com/office/powerpoint/2010/main" val="2769131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E507C4BD-53DD-4E39-A760-F6609A978E76}" type="datetimeFigureOut">
              <a:rPr lang="en-IN" smtClean="0"/>
              <a:t>26-07-2026</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8858A1D-02BE-46FF-B156-D30EFF5328D0}" type="slidenum">
              <a:rPr lang="en-IN" smtClean="0"/>
              <a:t>‹#›</a:t>
            </a:fld>
            <a:endParaRPr lang="en-IN"/>
          </a:p>
        </p:txBody>
      </p:sp>
    </p:spTree>
    <p:extLst>
      <p:ext uri="{BB962C8B-B14F-4D97-AF65-F5344CB8AC3E}">
        <p14:creationId xmlns:p14="http://schemas.microsoft.com/office/powerpoint/2010/main" val="508336355"/>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5EABF-3461-8FB4-2571-6CD35EA1B267}"/>
              </a:ext>
            </a:extLst>
          </p:cNvPr>
          <p:cNvSpPr>
            <a:spLocks noGrp="1"/>
          </p:cNvSpPr>
          <p:nvPr>
            <p:ph type="ctrTitle"/>
          </p:nvPr>
        </p:nvSpPr>
        <p:spPr/>
        <p:txBody>
          <a:bodyPr>
            <a:normAutofit/>
          </a:bodyPr>
          <a:lstStyle/>
          <a:p>
            <a:r>
              <a:rPr lang="en-IN" sz="4800" b="1" u="sng" dirty="0">
                <a:latin typeface="Times New Roman" panose="02020603050405020304" pitchFamily="18" charset="0"/>
                <a:cs typeface="Times New Roman" panose="02020603050405020304" pitchFamily="18" charset="0"/>
              </a:rPr>
              <a:t>STRUCTURED INTERNSHIP PROGRAM IN CA FIRMS </a:t>
            </a:r>
          </a:p>
        </p:txBody>
      </p:sp>
      <p:sp>
        <p:nvSpPr>
          <p:cNvPr id="3" name="Subtitle 2">
            <a:extLst>
              <a:ext uri="{FF2B5EF4-FFF2-40B4-BE49-F238E27FC236}">
                <a16:creationId xmlns:a16="http://schemas.microsoft.com/office/drawing/2014/main" id="{E24A9707-B088-77CB-DB64-F541BAD828E8}"/>
              </a:ext>
            </a:extLst>
          </p:cNvPr>
          <p:cNvSpPr>
            <a:spLocks noGrp="1"/>
          </p:cNvSpPr>
          <p:nvPr>
            <p:ph type="subTitle" idx="1"/>
          </p:nvPr>
        </p:nvSpPr>
        <p:spPr>
          <a:xfrm>
            <a:off x="1262742" y="4264512"/>
            <a:ext cx="9144000" cy="1655762"/>
          </a:xfrm>
        </p:spPr>
        <p:txBody>
          <a:bodyPr/>
          <a:lstStyle/>
          <a:p>
            <a:r>
              <a:rPr lang="en-IN" dirty="0"/>
              <a:t>Submitted by:- Unnati Chaurasia</a:t>
            </a:r>
          </a:p>
          <a:p>
            <a:r>
              <a:rPr lang="en-IN" dirty="0"/>
              <a:t>Submitted to:- Shashwat Singhal</a:t>
            </a:r>
          </a:p>
        </p:txBody>
      </p:sp>
    </p:spTree>
    <p:extLst>
      <p:ext uri="{BB962C8B-B14F-4D97-AF65-F5344CB8AC3E}">
        <p14:creationId xmlns:p14="http://schemas.microsoft.com/office/powerpoint/2010/main" val="1679586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C15E-42AB-38D2-7926-3B1357A4BD6B}"/>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INTRODUCTION</a:t>
            </a:r>
          </a:p>
        </p:txBody>
      </p:sp>
      <p:sp>
        <p:nvSpPr>
          <p:cNvPr id="3" name="Content Placeholder 2">
            <a:extLst>
              <a:ext uri="{FF2B5EF4-FFF2-40B4-BE49-F238E27FC236}">
                <a16:creationId xmlns:a16="http://schemas.microsoft.com/office/drawing/2014/main" id="{DEFAB074-AE98-83FD-30BF-D5702B8A3B62}"/>
              </a:ext>
            </a:extLst>
          </p:cNvPr>
          <p:cNvSpPr>
            <a:spLocks noGrp="1"/>
          </p:cNvSpPr>
          <p:nvPr>
            <p:ph idx="1"/>
          </p:nvPr>
        </p:nvSpPr>
        <p:spPr>
          <a:xfrm>
            <a:off x="1416698" y="1778972"/>
            <a:ext cx="8893629" cy="4351338"/>
          </a:xfrm>
        </p:spPr>
        <p:txBody>
          <a:bodyPr>
            <a:normAutofit fontScale="92500"/>
          </a:bodyPr>
          <a:lstStyle/>
          <a:p>
            <a:r>
              <a:rPr lang="en-IN" sz="2400" b="1" dirty="0">
                <a:latin typeface="Times New Roman" panose="02020603050405020304" pitchFamily="18" charset="0"/>
                <a:cs typeface="Times New Roman" panose="02020603050405020304" pitchFamily="18" charset="0"/>
              </a:rPr>
              <a:t>1. Practical Exposure</a:t>
            </a:r>
            <a:endParaRPr lang="en-IN" sz="2400" dirty="0">
              <a:latin typeface="Times New Roman" panose="02020603050405020304" pitchFamily="18" charset="0"/>
              <a:cs typeface="Times New Roman" panose="02020603050405020304" pitchFamily="18" charset="0"/>
            </a:endParaRPr>
          </a:p>
          <a:p>
            <a:r>
              <a:rPr lang="en-IN" sz="2400" cap="none" dirty="0">
                <a:latin typeface="Times New Roman" panose="02020603050405020304" pitchFamily="18" charset="0"/>
                <a:cs typeface="Times New Roman" panose="02020603050405020304" pitchFamily="18" charset="0"/>
              </a:rPr>
              <a:t>A structured internship program in a CA firm gives students an opportunity to work on real financial and taxation assignments. Instead of learning concepts only from textbooks, interns get practical experience in how accounting and finance activities are performed in a professional environment. They may assist in preparing financial statements, filing income tax and GST returns, maintaining books of accounts, conducting audits, and preparing client reports. This hands-on learning helps students understand industry practices, improve technical skills, and become familiar with professional tools and software used in CA firms.</a:t>
            </a:r>
          </a:p>
          <a:p>
            <a:endParaRPr lang="en-IN" dirty="0"/>
          </a:p>
        </p:txBody>
      </p:sp>
    </p:spTree>
    <p:extLst>
      <p:ext uri="{BB962C8B-B14F-4D97-AF65-F5344CB8AC3E}">
        <p14:creationId xmlns:p14="http://schemas.microsoft.com/office/powerpoint/2010/main" val="3510014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62548D-3F75-870C-B356-8593D109462E}"/>
              </a:ext>
            </a:extLst>
          </p:cNvPr>
          <p:cNvSpPr txBox="1"/>
          <p:nvPr/>
        </p:nvSpPr>
        <p:spPr>
          <a:xfrm>
            <a:off x="3128798" y="726195"/>
            <a:ext cx="8577469" cy="4893647"/>
          </a:xfrm>
          <a:prstGeom prst="rect">
            <a:avLst/>
          </a:prstGeom>
          <a:noFill/>
        </p:spPr>
        <p:txBody>
          <a:bodyPr wrap="square">
            <a:spAutoFit/>
          </a:bodyPr>
          <a:lstStyle/>
          <a:p>
            <a:pPr>
              <a:buNone/>
            </a:pPr>
            <a:r>
              <a:rPr lang="en-IN" sz="2400" b="1" dirty="0">
                <a:latin typeface="Times New Roman" panose="02020603050405020304" pitchFamily="18" charset="0"/>
                <a:cs typeface="Times New Roman" panose="02020603050405020304" pitchFamily="18" charset="0"/>
              </a:rPr>
              <a:t>2. BRIDGES THEORY AND PRACTICE</a:t>
            </a:r>
          </a:p>
          <a:p>
            <a:pPr>
              <a:buNone/>
            </a:pPr>
            <a:endParaRPr lang="en-IN" sz="2400" dirty="0">
              <a:latin typeface="Times New Roman" panose="02020603050405020304" pitchFamily="18" charset="0"/>
              <a:cs typeface="Times New Roman" panose="02020603050405020304" pitchFamily="18" charset="0"/>
            </a:endParaRPr>
          </a:p>
          <a:p>
            <a:pPr>
              <a:buNone/>
            </a:pPr>
            <a:r>
              <a:rPr lang="en-IN" sz="2400" dirty="0">
                <a:latin typeface="Times New Roman" panose="02020603050405020304" pitchFamily="18" charset="0"/>
                <a:cs typeface="Times New Roman" panose="02020603050405020304" pitchFamily="18" charset="0"/>
              </a:rPr>
              <a:t>Internships help students connect the theoretical knowledge gained during their academic courses with practical workplace applications. Concepts studied in BCom, MBA Finance, or CA curriculum—such as accounting principles, taxation laws, financial management, and auditing standards—are applied to real client cases and business situations. By working under the guidance of experienced professionals, students learn how to solve practical problems, comply with legal requirements, and handle professional responsibilities. This exposure enhances their confidence, employability, and readiness for future careers in finance, taxation, audit, and consulting.</a:t>
            </a:r>
          </a:p>
        </p:txBody>
      </p:sp>
      <p:pic>
        <p:nvPicPr>
          <p:cNvPr id="5" name="Picture 4">
            <a:extLst>
              <a:ext uri="{FF2B5EF4-FFF2-40B4-BE49-F238E27FC236}">
                <a16:creationId xmlns:a16="http://schemas.microsoft.com/office/drawing/2014/main" id="{C27DB9FA-2DAB-BB7E-EF47-CD7EC9EE1CDE}"/>
              </a:ext>
            </a:extLst>
          </p:cNvPr>
          <p:cNvPicPr>
            <a:picLocks noChangeAspect="1"/>
          </p:cNvPicPr>
          <p:nvPr/>
        </p:nvPicPr>
        <p:blipFill>
          <a:blip r:embed="rId2"/>
          <a:stretch>
            <a:fillRect/>
          </a:stretch>
        </p:blipFill>
        <p:spPr>
          <a:xfrm>
            <a:off x="242597" y="3429000"/>
            <a:ext cx="2752530" cy="2272003"/>
          </a:xfrm>
          <a:prstGeom prst="rect">
            <a:avLst/>
          </a:prstGeom>
        </p:spPr>
      </p:pic>
    </p:spTree>
    <p:extLst>
      <p:ext uri="{BB962C8B-B14F-4D97-AF65-F5344CB8AC3E}">
        <p14:creationId xmlns:p14="http://schemas.microsoft.com/office/powerpoint/2010/main" val="3993865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C07D3-F0C8-7CF4-55B2-6B67D6ACE800}"/>
              </a:ext>
            </a:extLst>
          </p:cNvPr>
          <p:cNvSpPr>
            <a:spLocks noGrp="1"/>
          </p:cNvSpPr>
          <p:nvPr>
            <p:ph type="title"/>
          </p:nvPr>
        </p:nvSpPr>
        <p:spPr>
          <a:xfrm>
            <a:off x="223934" y="793004"/>
            <a:ext cx="11092543" cy="1325563"/>
          </a:xfrm>
        </p:spPr>
        <p:txBody>
          <a:bodyPr>
            <a:normAutofit/>
          </a:bodyPr>
          <a:lstStyle/>
          <a:p>
            <a:r>
              <a:rPr lang="en-IN" sz="3600" dirty="0">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OBJECTIVES OF THE INTERNSHIP PROGRAM</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83E2F9-8E99-6C07-3B3E-69FA1EF92052}"/>
              </a:ext>
            </a:extLst>
          </p:cNvPr>
          <p:cNvSpPr>
            <a:spLocks noGrp="1"/>
          </p:cNvSpPr>
          <p:nvPr>
            <p:ph idx="1"/>
          </p:nvPr>
        </p:nvSpPr>
        <p:spPr>
          <a:xfrm>
            <a:off x="1482011" y="2273495"/>
            <a:ext cx="8576388" cy="4351338"/>
          </a:xfrm>
        </p:spPr>
        <p:txBody>
          <a:bodyPr/>
          <a:lstStyle/>
          <a:p>
            <a:r>
              <a:rPr lang="en-IN" sz="2400" b="1" cap="none" dirty="0">
                <a:latin typeface="Times New Roman" panose="02020603050405020304" pitchFamily="18" charset="0"/>
                <a:cs typeface="Times New Roman" panose="02020603050405020304" pitchFamily="18" charset="0"/>
              </a:rPr>
              <a:t>Practical knowledge:</a:t>
            </a:r>
            <a:r>
              <a:rPr lang="en-IN" sz="2400" cap="none" dirty="0">
                <a:latin typeface="Times New Roman" panose="02020603050405020304" pitchFamily="18" charset="0"/>
                <a:cs typeface="Times New Roman" panose="02020603050405020304" pitchFamily="18" charset="0"/>
              </a:rPr>
              <a:t> learn real-world accounting, tax, and compliance procedures. </a:t>
            </a:r>
          </a:p>
          <a:p>
            <a:r>
              <a:rPr lang="en-IN" sz="2400" b="1" cap="none" dirty="0">
                <a:latin typeface="Times New Roman" panose="02020603050405020304" pitchFamily="18" charset="0"/>
                <a:cs typeface="Times New Roman" panose="02020603050405020304" pitchFamily="18" charset="0"/>
              </a:rPr>
              <a:t>Analytical skills:</a:t>
            </a:r>
            <a:r>
              <a:rPr lang="en-IN" sz="2400" cap="none" dirty="0">
                <a:latin typeface="Times New Roman" panose="02020603050405020304" pitchFamily="18" charset="0"/>
                <a:cs typeface="Times New Roman" panose="02020603050405020304" pitchFamily="18" charset="0"/>
              </a:rPr>
              <a:t> develop problem-solving and decision-making abilities. </a:t>
            </a:r>
          </a:p>
          <a:p>
            <a:r>
              <a:rPr lang="en-IN" sz="2400" b="1" cap="none" dirty="0">
                <a:latin typeface="Times New Roman" panose="02020603050405020304" pitchFamily="18" charset="0"/>
                <a:cs typeface="Times New Roman" panose="02020603050405020304" pitchFamily="18" charset="0"/>
              </a:rPr>
              <a:t>Industry exposure:</a:t>
            </a:r>
            <a:r>
              <a:rPr lang="en-IN" sz="2400" cap="none" dirty="0">
                <a:latin typeface="Times New Roman" panose="02020603050405020304" pitchFamily="18" charset="0"/>
                <a:cs typeface="Times New Roman" panose="02020603050405020304" pitchFamily="18" charset="0"/>
              </a:rPr>
              <a:t> understand how ca firms and financial professionals operate. </a:t>
            </a:r>
          </a:p>
          <a:p>
            <a:r>
              <a:rPr lang="en-IN" sz="2400" b="1" cap="none" dirty="0">
                <a:latin typeface="Times New Roman" panose="02020603050405020304" pitchFamily="18" charset="0"/>
                <a:cs typeface="Times New Roman" panose="02020603050405020304" pitchFamily="18" charset="0"/>
              </a:rPr>
              <a:t>Soft skills:</a:t>
            </a:r>
            <a:r>
              <a:rPr lang="en-IN" sz="2400" cap="none" dirty="0">
                <a:latin typeface="Times New Roman" panose="02020603050405020304" pitchFamily="18" charset="0"/>
                <a:cs typeface="Times New Roman" panose="02020603050405020304" pitchFamily="18" charset="0"/>
              </a:rPr>
              <a:t> improve communication, teamwork, and professional behaviour.</a:t>
            </a:r>
          </a:p>
          <a:p>
            <a:endParaRPr lang="en-IN" dirty="0"/>
          </a:p>
        </p:txBody>
      </p:sp>
    </p:spTree>
    <p:extLst>
      <p:ext uri="{BB962C8B-B14F-4D97-AF65-F5344CB8AC3E}">
        <p14:creationId xmlns:p14="http://schemas.microsoft.com/office/powerpoint/2010/main" val="2171196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41CB4-AEF1-2677-6929-4B6CED6D5206}"/>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ELIGIBILITY</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BB09006-3294-A095-84AA-8ADED3606CB1}"/>
              </a:ext>
            </a:extLst>
          </p:cNvPr>
          <p:cNvSpPr>
            <a:spLocks noGrp="1"/>
          </p:cNvSpPr>
          <p:nvPr>
            <p:ph idx="1"/>
          </p:nvPr>
        </p:nvSpPr>
        <p:spPr>
          <a:xfrm>
            <a:off x="1530220" y="1797633"/>
            <a:ext cx="7201678" cy="4351338"/>
          </a:xfrm>
        </p:spPr>
        <p:txBody>
          <a:bodyPr>
            <a:normAutofit/>
          </a:bodyPr>
          <a:lstStyle/>
          <a:p>
            <a:r>
              <a:rPr lang="en-IN" sz="2400" b="1" cap="none" dirty="0">
                <a:latin typeface="Times New Roman" panose="02020603050405020304" pitchFamily="18" charset="0"/>
                <a:cs typeface="Times New Roman" panose="02020603050405020304" pitchFamily="18" charset="0"/>
              </a:rPr>
              <a:t>CA articles:</a:t>
            </a:r>
            <a:r>
              <a:rPr lang="en-IN" sz="2400" cap="none" dirty="0">
                <a:latin typeface="Times New Roman" panose="02020603050405020304" pitchFamily="18" charset="0"/>
                <a:cs typeface="Times New Roman" panose="02020603050405020304" pitchFamily="18" charset="0"/>
              </a:rPr>
              <a:t> gain mandatory practical training during article ship. </a:t>
            </a:r>
          </a:p>
          <a:p>
            <a:r>
              <a:rPr lang="en-IN" sz="2400" b="1" cap="none" dirty="0">
                <a:latin typeface="Times New Roman" panose="02020603050405020304" pitchFamily="18" charset="0"/>
                <a:cs typeface="Times New Roman" panose="02020603050405020304" pitchFamily="18" charset="0"/>
              </a:rPr>
              <a:t>B.Com students:</a:t>
            </a:r>
            <a:r>
              <a:rPr lang="en-IN" sz="2400" cap="none" dirty="0">
                <a:latin typeface="Times New Roman" panose="02020603050405020304" pitchFamily="18" charset="0"/>
                <a:cs typeface="Times New Roman" panose="02020603050405020304" pitchFamily="18" charset="0"/>
              </a:rPr>
              <a:t> build a foundation in finance and accounting practices. </a:t>
            </a:r>
          </a:p>
          <a:p>
            <a:r>
              <a:rPr lang="en-IN" sz="2400" b="1" cap="none" dirty="0">
                <a:latin typeface="Times New Roman" panose="02020603050405020304" pitchFamily="18" charset="0"/>
                <a:cs typeface="Times New Roman" panose="02020603050405020304" pitchFamily="18" charset="0"/>
              </a:rPr>
              <a:t>Mba finance students:</a:t>
            </a:r>
            <a:r>
              <a:rPr lang="en-IN" sz="2400" cap="none" dirty="0">
                <a:latin typeface="Times New Roman" panose="02020603050405020304" pitchFamily="18" charset="0"/>
                <a:cs typeface="Times New Roman" panose="02020603050405020304" pitchFamily="18" charset="0"/>
              </a:rPr>
              <a:t> obtain exposure to corporate finance and consultancy work. </a:t>
            </a:r>
          </a:p>
          <a:p>
            <a:r>
              <a:rPr lang="en-IN" sz="2400" b="1" cap="none" dirty="0">
                <a:latin typeface="Times New Roman" panose="02020603050405020304" pitchFamily="18" charset="0"/>
                <a:cs typeface="Times New Roman" panose="02020603050405020304" pitchFamily="18" charset="0"/>
              </a:rPr>
              <a:t>Preferred candidates:</a:t>
            </a:r>
            <a:r>
              <a:rPr lang="en-IN" sz="2400" cap="none" dirty="0">
                <a:latin typeface="Times New Roman" panose="02020603050405020304" pitchFamily="18" charset="0"/>
                <a:cs typeface="Times New Roman" panose="02020603050405020304" pitchFamily="18" charset="0"/>
              </a:rPr>
              <a:t> final-year or higher-semester students with relevant academic knowledge.</a:t>
            </a:r>
          </a:p>
          <a:p>
            <a:endParaRPr lang="en-IN" dirty="0"/>
          </a:p>
        </p:txBody>
      </p:sp>
    </p:spTree>
    <p:extLst>
      <p:ext uri="{BB962C8B-B14F-4D97-AF65-F5344CB8AC3E}">
        <p14:creationId xmlns:p14="http://schemas.microsoft.com/office/powerpoint/2010/main" val="117859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1DB0-6C1A-D05A-BD1B-60BAF1638F2B}"/>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TRAINING AREAS COVERED</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7A7DECD-BF1F-3FEC-A8AD-96F90E9808A4}"/>
              </a:ext>
            </a:extLst>
          </p:cNvPr>
          <p:cNvSpPr>
            <a:spLocks noGrp="1"/>
          </p:cNvSpPr>
          <p:nvPr>
            <p:ph idx="1"/>
          </p:nvPr>
        </p:nvSpPr>
        <p:spPr>
          <a:xfrm>
            <a:off x="1808583" y="1834956"/>
            <a:ext cx="9266853" cy="4351338"/>
          </a:xfrm>
        </p:spPr>
        <p:txBody>
          <a:bodyPr>
            <a:normAutofit lnSpcReduction="10000"/>
          </a:bodyPr>
          <a:lstStyle/>
          <a:p>
            <a:r>
              <a:rPr lang="en-IN" sz="2400" b="1" cap="none" dirty="0">
                <a:latin typeface="Times New Roman" panose="02020603050405020304" pitchFamily="18" charset="0"/>
                <a:cs typeface="Times New Roman" panose="02020603050405020304" pitchFamily="18" charset="0"/>
              </a:rPr>
              <a:t>Income tax compliance:</a:t>
            </a:r>
            <a:r>
              <a:rPr lang="en-IN" sz="2400" cap="none" dirty="0">
                <a:latin typeface="Times New Roman" panose="02020603050405020304" pitchFamily="18" charset="0"/>
                <a:cs typeface="Times New Roman" panose="02020603050405020304" pitchFamily="18" charset="0"/>
              </a:rPr>
              <a:t> learn tax return preparation and tax-related procedures. </a:t>
            </a:r>
          </a:p>
          <a:p>
            <a:r>
              <a:rPr lang="en-IN" sz="2400" b="1" cap="none" dirty="0" err="1">
                <a:latin typeface="Times New Roman" panose="02020603050405020304" pitchFamily="18" charset="0"/>
                <a:cs typeface="Times New Roman" panose="02020603050405020304" pitchFamily="18" charset="0"/>
              </a:rPr>
              <a:t>Gst</a:t>
            </a:r>
            <a:r>
              <a:rPr lang="en-IN" sz="2400" b="1" cap="none" dirty="0">
                <a:latin typeface="Times New Roman" panose="02020603050405020304" pitchFamily="18" charset="0"/>
                <a:cs typeface="Times New Roman" panose="02020603050405020304" pitchFamily="18" charset="0"/>
              </a:rPr>
              <a:t> compliance:</a:t>
            </a:r>
            <a:r>
              <a:rPr lang="en-IN" sz="2400" cap="none" dirty="0">
                <a:latin typeface="Times New Roman" panose="02020603050405020304" pitchFamily="18" charset="0"/>
                <a:cs typeface="Times New Roman" panose="02020603050405020304" pitchFamily="18" charset="0"/>
              </a:rPr>
              <a:t> understand </a:t>
            </a:r>
            <a:r>
              <a:rPr lang="en-IN" sz="2400" cap="none" dirty="0" err="1">
                <a:latin typeface="Times New Roman" panose="02020603050405020304" pitchFamily="18" charset="0"/>
                <a:cs typeface="Times New Roman" panose="02020603050405020304" pitchFamily="18" charset="0"/>
              </a:rPr>
              <a:t>gst</a:t>
            </a:r>
            <a:r>
              <a:rPr lang="en-IN" sz="2400" cap="none" dirty="0">
                <a:latin typeface="Times New Roman" panose="02020603050405020304" pitchFamily="18" charset="0"/>
                <a:cs typeface="Times New Roman" panose="02020603050405020304" pitchFamily="18" charset="0"/>
              </a:rPr>
              <a:t> registration, filing, and compliance requirements. </a:t>
            </a:r>
          </a:p>
          <a:p>
            <a:r>
              <a:rPr lang="en-IN" sz="2400" b="1" cap="none" dirty="0">
                <a:latin typeface="Times New Roman" panose="02020603050405020304" pitchFamily="18" charset="0"/>
                <a:cs typeface="Times New Roman" panose="02020603050405020304" pitchFamily="18" charset="0"/>
              </a:rPr>
              <a:t>Accounting:</a:t>
            </a:r>
            <a:r>
              <a:rPr lang="en-IN" sz="2400" cap="none" dirty="0">
                <a:latin typeface="Times New Roman" panose="02020603050405020304" pitchFamily="18" charset="0"/>
                <a:cs typeface="Times New Roman" panose="02020603050405020304" pitchFamily="18" charset="0"/>
              </a:rPr>
              <a:t> maintain books of accounts and prepare financial records. </a:t>
            </a:r>
          </a:p>
          <a:p>
            <a:r>
              <a:rPr lang="en-IN" sz="2400" b="1" cap="none" dirty="0">
                <a:latin typeface="Times New Roman" panose="02020603050405020304" pitchFamily="18" charset="0"/>
                <a:cs typeface="Times New Roman" panose="02020603050405020304" pitchFamily="18" charset="0"/>
              </a:rPr>
              <a:t>Audit services:</a:t>
            </a:r>
            <a:r>
              <a:rPr lang="en-IN" sz="2400" cap="none" dirty="0">
                <a:latin typeface="Times New Roman" panose="02020603050405020304" pitchFamily="18" charset="0"/>
                <a:cs typeface="Times New Roman" panose="02020603050405020304" pitchFamily="18" charset="0"/>
              </a:rPr>
              <a:t> learn audit processes and documentation. </a:t>
            </a:r>
          </a:p>
          <a:p>
            <a:r>
              <a:rPr lang="en-IN" sz="2400" b="1" cap="none" dirty="0">
                <a:latin typeface="Times New Roman" panose="02020603050405020304" pitchFamily="18" charset="0"/>
                <a:cs typeface="Times New Roman" panose="02020603050405020304" pitchFamily="18" charset="0"/>
              </a:rPr>
              <a:t>Company law:</a:t>
            </a:r>
            <a:r>
              <a:rPr lang="en-IN" sz="2400" cap="none" dirty="0">
                <a:latin typeface="Times New Roman" panose="02020603050405020304" pitchFamily="18" charset="0"/>
                <a:cs typeface="Times New Roman" panose="02020603050405020304" pitchFamily="18" charset="0"/>
              </a:rPr>
              <a:t> gain knowledge of roc filings and legal compliances. </a:t>
            </a:r>
          </a:p>
          <a:p>
            <a:r>
              <a:rPr lang="en-IN" sz="2400" b="1" cap="none" dirty="0">
                <a:latin typeface="Times New Roman" panose="02020603050405020304" pitchFamily="18" charset="0"/>
                <a:cs typeface="Times New Roman" panose="02020603050405020304" pitchFamily="18" charset="0"/>
              </a:rPr>
              <a:t>Financial reporting:</a:t>
            </a:r>
            <a:r>
              <a:rPr lang="en-IN" sz="2400" cap="none" dirty="0">
                <a:latin typeface="Times New Roman" panose="02020603050405020304" pitchFamily="18" charset="0"/>
                <a:cs typeface="Times New Roman" panose="02020603050405020304" pitchFamily="18" charset="0"/>
              </a:rPr>
              <a:t> analyse and prepare financial reports and statements.</a:t>
            </a:r>
          </a:p>
          <a:p>
            <a:endParaRPr lang="en-IN" dirty="0"/>
          </a:p>
        </p:txBody>
      </p:sp>
    </p:spTree>
    <p:extLst>
      <p:ext uri="{BB962C8B-B14F-4D97-AF65-F5344CB8AC3E}">
        <p14:creationId xmlns:p14="http://schemas.microsoft.com/office/powerpoint/2010/main" val="3138346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DA429-5030-1BB9-C422-2B51259BC584}"/>
              </a:ext>
            </a:extLst>
          </p:cNvPr>
          <p:cNvSpPr>
            <a:spLocks noGrp="1"/>
          </p:cNvSpPr>
          <p:nvPr>
            <p:ph type="title"/>
          </p:nvPr>
        </p:nvSpPr>
        <p:spPr>
          <a:xfrm>
            <a:off x="-318796" y="458431"/>
            <a:ext cx="10515600" cy="1325563"/>
          </a:xfrm>
        </p:spPr>
        <p:txBody>
          <a:bodyPr>
            <a:normAutofit/>
          </a:bodyPr>
          <a:lstStyle/>
          <a:p>
            <a:r>
              <a:rPr lang="en-IN" sz="3600" dirty="0">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INTERNSHIP STRUCTURE</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B15883E-5FA2-9D32-1CC0-A1DDE2D7D0C8}"/>
              </a:ext>
            </a:extLst>
          </p:cNvPr>
          <p:cNvSpPr>
            <a:spLocks noGrp="1"/>
          </p:cNvSpPr>
          <p:nvPr>
            <p:ph idx="1"/>
          </p:nvPr>
        </p:nvSpPr>
        <p:spPr>
          <a:xfrm>
            <a:off x="3228392" y="1861618"/>
            <a:ext cx="8511073" cy="4351338"/>
          </a:xfrm>
        </p:spPr>
        <p:txBody>
          <a:bodyPr>
            <a:normAutofit/>
          </a:bodyPr>
          <a:lstStyle/>
          <a:p>
            <a:r>
              <a:rPr lang="en-IN" sz="2400" b="1" cap="none" dirty="0">
                <a:latin typeface="Times New Roman" panose="02020603050405020304" pitchFamily="18" charset="0"/>
                <a:cs typeface="Times New Roman" panose="02020603050405020304" pitchFamily="18" charset="0"/>
              </a:rPr>
              <a:t>Orientation program:</a:t>
            </a:r>
            <a:r>
              <a:rPr lang="en-IN" sz="2400" cap="none" dirty="0">
                <a:latin typeface="Times New Roman" panose="02020603050405020304" pitchFamily="18" charset="0"/>
                <a:cs typeface="Times New Roman" panose="02020603050405020304" pitchFamily="18" charset="0"/>
              </a:rPr>
              <a:t> introduction to the firm's policies and work culture. </a:t>
            </a:r>
          </a:p>
          <a:p>
            <a:r>
              <a:rPr lang="en-IN" sz="2400" b="1" cap="none" dirty="0">
                <a:latin typeface="Times New Roman" panose="02020603050405020304" pitchFamily="18" charset="0"/>
                <a:cs typeface="Times New Roman" panose="02020603050405020304" pitchFamily="18" charset="0"/>
              </a:rPr>
              <a:t>Department-wise training:</a:t>
            </a:r>
            <a:r>
              <a:rPr lang="en-IN" sz="2400" cap="none" dirty="0">
                <a:latin typeface="Times New Roman" panose="02020603050405020304" pitchFamily="18" charset="0"/>
                <a:cs typeface="Times New Roman" panose="02020603050405020304" pitchFamily="18" charset="0"/>
              </a:rPr>
              <a:t> exposure to different functional areas. </a:t>
            </a:r>
          </a:p>
          <a:p>
            <a:r>
              <a:rPr lang="en-IN" sz="2400" b="1" cap="none" dirty="0">
                <a:latin typeface="Times New Roman" panose="02020603050405020304" pitchFamily="18" charset="0"/>
                <a:cs typeface="Times New Roman" panose="02020603050405020304" pitchFamily="18" charset="0"/>
              </a:rPr>
              <a:t>Assignments:</a:t>
            </a:r>
            <a:r>
              <a:rPr lang="en-IN" sz="2400" cap="none" dirty="0">
                <a:latin typeface="Times New Roman" panose="02020603050405020304" pitchFamily="18" charset="0"/>
                <a:cs typeface="Times New Roman" panose="02020603050405020304" pitchFamily="18" charset="0"/>
              </a:rPr>
              <a:t> complete practical tasks on a regular basis. </a:t>
            </a:r>
          </a:p>
          <a:p>
            <a:r>
              <a:rPr lang="en-IN" sz="2400" b="1" cap="none" dirty="0">
                <a:latin typeface="Times New Roman" panose="02020603050405020304" pitchFamily="18" charset="0"/>
                <a:cs typeface="Times New Roman" panose="02020603050405020304" pitchFamily="18" charset="0"/>
              </a:rPr>
              <a:t>Case studies:</a:t>
            </a:r>
            <a:r>
              <a:rPr lang="en-IN" sz="2400" cap="none" dirty="0">
                <a:latin typeface="Times New Roman" panose="02020603050405020304" pitchFamily="18" charset="0"/>
                <a:cs typeface="Times New Roman" panose="02020603050405020304" pitchFamily="18" charset="0"/>
              </a:rPr>
              <a:t> work on real-life business and client scenarios. </a:t>
            </a:r>
          </a:p>
          <a:p>
            <a:r>
              <a:rPr lang="en-IN" sz="2400" b="1" cap="none" dirty="0">
                <a:latin typeface="Times New Roman" panose="02020603050405020304" pitchFamily="18" charset="0"/>
                <a:cs typeface="Times New Roman" panose="02020603050405020304" pitchFamily="18" charset="0"/>
              </a:rPr>
              <a:t>Mentorship:</a:t>
            </a:r>
            <a:r>
              <a:rPr lang="en-IN" sz="2400" cap="none" dirty="0">
                <a:latin typeface="Times New Roman" panose="02020603050405020304" pitchFamily="18" charset="0"/>
                <a:cs typeface="Times New Roman" panose="02020603050405020304" pitchFamily="18" charset="0"/>
              </a:rPr>
              <a:t> receive guidance and feedback from experienced professionals.</a:t>
            </a:r>
          </a:p>
          <a:p>
            <a:endParaRPr lang="en-IN" dirty="0"/>
          </a:p>
        </p:txBody>
      </p:sp>
      <p:pic>
        <p:nvPicPr>
          <p:cNvPr id="5" name="Picture 4">
            <a:extLst>
              <a:ext uri="{FF2B5EF4-FFF2-40B4-BE49-F238E27FC236}">
                <a16:creationId xmlns:a16="http://schemas.microsoft.com/office/drawing/2014/main" id="{C7BF8BDF-2C2F-0246-E7EB-CFAD53CEDF91}"/>
              </a:ext>
            </a:extLst>
          </p:cNvPr>
          <p:cNvPicPr>
            <a:picLocks noChangeAspect="1"/>
          </p:cNvPicPr>
          <p:nvPr/>
        </p:nvPicPr>
        <p:blipFill>
          <a:blip r:embed="rId2"/>
          <a:stretch>
            <a:fillRect/>
          </a:stretch>
        </p:blipFill>
        <p:spPr>
          <a:xfrm>
            <a:off x="265145" y="458431"/>
            <a:ext cx="2869941" cy="1984574"/>
          </a:xfrm>
          <a:prstGeom prst="rect">
            <a:avLst/>
          </a:prstGeom>
        </p:spPr>
      </p:pic>
    </p:spTree>
    <p:extLst>
      <p:ext uri="{BB962C8B-B14F-4D97-AF65-F5344CB8AC3E}">
        <p14:creationId xmlns:p14="http://schemas.microsoft.com/office/powerpoint/2010/main" val="2810871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F0C4E-4F79-E8E6-3063-23DFA1507E0C}"/>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LEARNING OUTCOMES</a:t>
            </a:r>
          </a:p>
        </p:txBody>
      </p:sp>
      <p:sp>
        <p:nvSpPr>
          <p:cNvPr id="3" name="Content Placeholder 2">
            <a:extLst>
              <a:ext uri="{FF2B5EF4-FFF2-40B4-BE49-F238E27FC236}">
                <a16:creationId xmlns:a16="http://schemas.microsoft.com/office/drawing/2014/main" id="{5E326A7F-A6A4-FDF4-5AFC-B4763E339B10}"/>
              </a:ext>
            </a:extLst>
          </p:cNvPr>
          <p:cNvSpPr>
            <a:spLocks noGrp="1"/>
          </p:cNvSpPr>
          <p:nvPr>
            <p:ph idx="1"/>
          </p:nvPr>
        </p:nvSpPr>
        <p:spPr>
          <a:xfrm>
            <a:off x="923731" y="2002906"/>
            <a:ext cx="7333862" cy="4351338"/>
          </a:xfrm>
        </p:spPr>
        <p:txBody>
          <a:bodyPr>
            <a:normAutofit lnSpcReduction="10000"/>
          </a:bodyPr>
          <a:lstStyle/>
          <a:p>
            <a:r>
              <a:rPr lang="en-IN" sz="2400" b="1" cap="none" dirty="0">
                <a:latin typeface="Times New Roman" panose="02020603050405020304" pitchFamily="18" charset="0"/>
                <a:cs typeface="Times New Roman" panose="02020603050405020304" pitchFamily="18" charset="0"/>
              </a:rPr>
              <a:t>Financial statements:</a:t>
            </a:r>
            <a:r>
              <a:rPr lang="en-IN" sz="2400" cap="none" dirty="0">
                <a:latin typeface="Times New Roman" panose="02020603050405020304" pitchFamily="18" charset="0"/>
                <a:cs typeface="Times New Roman" panose="02020603050405020304" pitchFamily="18" charset="0"/>
              </a:rPr>
              <a:t> learn how to prepare and interpret financial reports. </a:t>
            </a:r>
          </a:p>
          <a:p>
            <a:r>
              <a:rPr lang="en-IN" sz="2400" b="1" cap="none" dirty="0">
                <a:latin typeface="Times New Roman" panose="02020603050405020304" pitchFamily="18" charset="0"/>
                <a:cs typeface="Times New Roman" panose="02020603050405020304" pitchFamily="18" charset="0"/>
              </a:rPr>
              <a:t>Tax filing:</a:t>
            </a:r>
            <a:r>
              <a:rPr lang="en-IN" sz="2400" cap="none" dirty="0">
                <a:latin typeface="Times New Roman" panose="02020603050405020304" pitchFamily="18" charset="0"/>
                <a:cs typeface="Times New Roman" panose="02020603050405020304" pitchFamily="18" charset="0"/>
              </a:rPr>
              <a:t> gain experience in income tax and </a:t>
            </a:r>
            <a:r>
              <a:rPr lang="en-IN" sz="2400" cap="none" dirty="0" err="1">
                <a:latin typeface="Times New Roman" panose="02020603050405020304" pitchFamily="18" charset="0"/>
                <a:cs typeface="Times New Roman" panose="02020603050405020304" pitchFamily="18" charset="0"/>
              </a:rPr>
              <a:t>gst</a:t>
            </a:r>
            <a:r>
              <a:rPr lang="en-IN" sz="2400" cap="none" dirty="0">
                <a:latin typeface="Times New Roman" panose="02020603050405020304" pitchFamily="18" charset="0"/>
                <a:cs typeface="Times New Roman" panose="02020603050405020304" pitchFamily="18" charset="0"/>
              </a:rPr>
              <a:t> return filing. </a:t>
            </a:r>
          </a:p>
          <a:p>
            <a:r>
              <a:rPr lang="en-IN" sz="2400" b="1" cap="none" dirty="0">
                <a:latin typeface="Times New Roman" panose="02020603050405020304" pitchFamily="18" charset="0"/>
                <a:cs typeface="Times New Roman" panose="02020603050405020304" pitchFamily="18" charset="0"/>
              </a:rPr>
              <a:t>Audit knowledge:</a:t>
            </a:r>
            <a:r>
              <a:rPr lang="en-IN" sz="2400" cap="none" dirty="0">
                <a:latin typeface="Times New Roman" panose="02020603050405020304" pitchFamily="18" charset="0"/>
                <a:cs typeface="Times New Roman" panose="02020603050405020304" pitchFamily="18" charset="0"/>
              </a:rPr>
              <a:t> understand audit planning and procedures. </a:t>
            </a:r>
          </a:p>
          <a:p>
            <a:r>
              <a:rPr lang="en-IN" sz="2400" b="1" cap="none" dirty="0">
                <a:latin typeface="Times New Roman" panose="02020603050405020304" pitchFamily="18" charset="0"/>
                <a:cs typeface="Times New Roman" panose="02020603050405020304" pitchFamily="18" charset="0"/>
              </a:rPr>
              <a:t>Client exposure:</a:t>
            </a:r>
            <a:r>
              <a:rPr lang="en-IN" sz="2400" cap="none" dirty="0">
                <a:latin typeface="Times New Roman" panose="02020603050405020304" pitchFamily="18" charset="0"/>
                <a:cs typeface="Times New Roman" panose="02020603050405020304" pitchFamily="18" charset="0"/>
              </a:rPr>
              <a:t> develop professional interaction skills. </a:t>
            </a:r>
          </a:p>
          <a:p>
            <a:r>
              <a:rPr lang="en-IN" sz="2400" b="1" cap="none" dirty="0">
                <a:latin typeface="Times New Roman" panose="02020603050405020304" pitchFamily="18" charset="0"/>
                <a:cs typeface="Times New Roman" panose="02020603050405020304" pitchFamily="18" charset="0"/>
              </a:rPr>
              <a:t>Software skills:</a:t>
            </a:r>
            <a:r>
              <a:rPr lang="en-IN" sz="2400" cap="none" dirty="0">
                <a:latin typeface="Times New Roman" panose="02020603050405020304" pitchFamily="18" charset="0"/>
                <a:cs typeface="Times New Roman" panose="02020603050405020304" pitchFamily="18" charset="0"/>
              </a:rPr>
              <a:t> use accounting and taxation software effectively.</a:t>
            </a:r>
          </a:p>
          <a:p>
            <a:endParaRPr lang="en-IN" dirty="0"/>
          </a:p>
        </p:txBody>
      </p:sp>
    </p:spTree>
    <p:extLst>
      <p:ext uri="{BB962C8B-B14F-4D97-AF65-F5344CB8AC3E}">
        <p14:creationId xmlns:p14="http://schemas.microsoft.com/office/powerpoint/2010/main" val="135015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08471-552C-7049-F4A6-9E51A08538AC}"/>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SKILLS DEVELOPMENT</a:t>
            </a:r>
          </a:p>
        </p:txBody>
      </p:sp>
      <p:sp>
        <p:nvSpPr>
          <p:cNvPr id="3" name="Content Placeholder 2">
            <a:extLst>
              <a:ext uri="{FF2B5EF4-FFF2-40B4-BE49-F238E27FC236}">
                <a16:creationId xmlns:a16="http://schemas.microsoft.com/office/drawing/2014/main" id="{681750A2-102F-9402-EC76-FCAE43FEDA36}"/>
              </a:ext>
            </a:extLst>
          </p:cNvPr>
          <p:cNvSpPr>
            <a:spLocks noGrp="1"/>
          </p:cNvSpPr>
          <p:nvPr>
            <p:ph idx="1"/>
          </p:nvPr>
        </p:nvSpPr>
        <p:spPr>
          <a:xfrm>
            <a:off x="1352161" y="2073243"/>
            <a:ext cx="7969121" cy="4351338"/>
          </a:xfrm>
        </p:spPr>
        <p:txBody>
          <a:bodyPr>
            <a:normAutofit fontScale="92500"/>
          </a:bodyPr>
          <a:lstStyle/>
          <a:p>
            <a:r>
              <a:rPr lang="en-IN" sz="2400" b="1" cap="none" dirty="0">
                <a:latin typeface="Times New Roman" panose="02020603050405020304" pitchFamily="18" charset="0"/>
                <a:cs typeface="Times New Roman" panose="02020603050405020304" pitchFamily="18" charset="0"/>
              </a:rPr>
              <a:t>Technical skills:</a:t>
            </a:r>
            <a:r>
              <a:rPr lang="en-IN" sz="2400" cap="none" dirty="0">
                <a:latin typeface="Times New Roman" panose="02020603050405020304" pitchFamily="18" charset="0"/>
                <a:cs typeface="Times New Roman" panose="02020603050405020304" pitchFamily="18" charset="0"/>
              </a:rPr>
              <a:t> build expertise in accounting, taxation, and compliance. </a:t>
            </a:r>
          </a:p>
          <a:p>
            <a:r>
              <a:rPr lang="en-IN" sz="2400" b="1" cap="none" dirty="0">
                <a:latin typeface="Times New Roman" panose="02020603050405020304" pitchFamily="18" charset="0"/>
                <a:cs typeface="Times New Roman" panose="02020603050405020304" pitchFamily="18" charset="0"/>
              </a:rPr>
              <a:t>Excel skills:</a:t>
            </a:r>
            <a:r>
              <a:rPr lang="en-IN" sz="2400" cap="none" dirty="0">
                <a:latin typeface="Times New Roman" panose="02020603050405020304" pitchFamily="18" charset="0"/>
                <a:cs typeface="Times New Roman" panose="02020603050405020304" pitchFamily="18" charset="0"/>
              </a:rPr>
              <a:t> improve financial analysis and reporting capabilities. </a:t>
            </a:r>
          </a:p>
          <a:p>
            <a:r>
              <a:rPr lang="en-IN" sz="2400" b="1" cap="none" dirty="0">
                <a:latin typeface="Times New Roman" panose="02020603050405020304" pitchFamily="18" charset="0"/>
                <a:cs typeface="Times New Roman" panose="02020603050405020304" pitchFamily="18" charset="0"/>
              </a:rPr>
              <a:t>Professional skills:</a:t>
            </a:r>
            <a:r>
              <a:rPr lang="en-IN" sz="2400" cap="none" dirty="0">
                <a:latin typeface="Times New Roman" panose="02020603050405020304" pitchFamily="18" charset="0"/>
                <a:cs typeface="Times New Roman" panose="02020603050405020304" pitchFamily="18" charset="0"/>
              </a:rPr>
              <a:t> develop punctuality, discipline, and time management. </a:t>
            </a:r>
          </a:p>
          <a:p>
            <a:r>
              <a:rPr lang="en-IN" sz="2400" b="1" cap="none" dirty="0">
                <a:latin typeface="Times New Roman" panose="02020603050405020304" pitchFamily="18" charset="0"/>
                <a:cs typeface="Times New Roman" panose="02020603050405020304" pitchFamily="18" charset="0"/>
              </a:rPr>
              <a:t>Communication skills:</a:t>
            </a:r>
            <a:r>
              <a:rPr lang="en-IN" sz="2400" cap="none" dirty="0">
                <a:latin typeface="Times New Roman" panose="02020603050405020304" pitchFamily="18" charset="0"/>
                <a:cs typeface="Times New Roman" panose="02020603050405020304" pitchFamily="18" charset="0"/>
              </a:rPr>
              <a:t> enhance presentation and interpersonal skills. </a:t>
            </a:r>
          </a:p>
          <a:p>
            <a:r>
              <a:rPr lang="en-IN" sz="2400" b="1" cap="none" dirty="0">
                <a:latin typeface="Times New Roman" panose="02020603050405020304" pitchFamily="18" charset="0"/>
                <a:cs typeface="Times New Roman" panose="02020603050405020304" pitchFamily="18" charset="0"/>
              </a:rPr>
              <a:t>Ethical conduct:</a:t>
            </a:r>
            <a:r>
              <a:rPr lang="en-IN" sz="2400" cap="none" dirty="0">
                <a:latin typeface="Times New Roman" panose="02020603050405020304" pitchFamily="18" charset="0"/>
                <a:cs typeface="Times New Roman" panose="02020603050405020304" pitchFamily="18" charset="0"/>
              </a:rPr>
              <a:t> learn professional ethics and workplace responsibilities.</a:t>
            </a:r>
          </a:p>
          <a:p>
            <a:endParaRPr lang="en-IN" dirty="0"/>
          </a:p>
        </p:txBody>
      </p:sp>
    </p:spTree>
    <p:extLst>
      <p:ext uri="{BB962C8B-B14F-4D97-AF65-F5344CB8AC3E}">
        <p14:creationId xmlns:p14="http://schemas.microsoft.com/office/powerpoint/2010/main" val="3234588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56C7C-023B-E11C-E249-BE7A868F72D5}"/>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EVALUATION AND CERTIFICATION</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64E66B0-7C86-7EF9-367F-5C96076B5180}"/>
              </a:ext>
            </a:extLst>
          </p:cNvPr>
          <p:cNvSpPr>
            <a:spLocks noGrp="1"/>
          </p:cNvSpPr>
          <p:nvPr>
            <p:ph idx="1"/>
          </p:nvPr>
        </p:nvSpPr>
        <p:spPr>
          <a:xfrm>
            <a:off x="838200" y="1825625"/>
            <a:ext cx="8057322" cy="4351338"/>
          </a:xfrm>
        </p:spPr>
        <p:txBody>
          <a:bodyPr>
            <a:normAutofit fontScale="92500"/>
          </a:bodyPr>
          <a:lstStyle/>
          <a:p>
            <a:r>
              <a:rPr lang="en-IN" sz="2400" b="1" cap="none" dirty="0">
                <a:latin typeface="Times New Roman" panose="02020603050405020304" pitchFamily="18" charset="0"/>
                <a:cs typeface="Times New Roman" panose="02020603050405020304" pitchFamily="18" charset="0"/>
              </a:rPr>
              <a:t>Performance assessment:</a:t>
            </a:r>
            <a:r>
              <a:rPr lang="en-IN" sz="2400" cap="none" dirty="0">
                <a:latin typeface="Times New Roman" panose="02020603050405020304" pitchFamily="18" charset="0"/>
                <a:cs typeface="Times New Roman" panose="02020603050405020304" pitchFamily="18" charset="0"/>
              </a:rPr>
              <a:t> mentors evaluate work quality and learning progress. </a:t>
            </a:r>
          </a:p>
          <a:p>
            <a:r>
              <a:rPr lang="en-IN" sz="2400" b="1" cap="none" dirty="0">
                <a:latin typeface="Times New Roman" panose="02020603050405020304" pitchFamily="18" charset="0"/>
                <a:cs typeface="Times New Roman" panose="02020603050405020304" pitchFamily="18" charset="0"/>
              </a:rPr>
              <a:t>Progress reviews:</a:t>
            </a:r>
            <a:r>
              <a:rPr lang="en-IN" sz="2400" cap="none" dirty="0">
                <a:latin typeface="Times New Roman" panose="02020603050405020304" pitchFamily="18" charset="0"/>
                <a:cs typeface="Times New Roman" panose="02020603050405020304" pitchFamily="18" charset="0"/>
              </a:rPr>
              <a:t> regular feedback helps identify strengths and areas for improvement. </a:t>
            </a:r>
          </a:p>
          <a:p>
            <a:r>
              <a:rPr lang="en-IN" sz="2400" b="1" cap="none" dirty="0">
                <a:latin typeface="Times New Roman" panose="02020603050405020304" pitchFamily="18" charset="0"/>
                <a:cs typeface="Times New Roman" panose="02020603050405020304" pitchFamily="18" charset="0"/>
              </a:rPr>
              <a:t>Project evaluation:</a:t>
            </a:r>
            <a:r>
              <a:rPr lang="en-IN" sz="2400" cap="none" dirty="0">
                <a:latin typeface="Times New Roman" panose="02020603050405020304" pitchFamily="18" charset="0"/>
                <a:cs typeface="Times New Roman" panose="02020603050405020304" pitchFamily="18" charset="0"/>
              </a:rPr>
              <a:t> attendance and assigned tasks are reviewed. </a:t>
            </a:r>
          </a:p>
          <a:p>
            <a:r>
              <a:rPr lang="en-IN" sz="2400" b="1" cap="none" dirty="0">
                <a:latin typeface="Times New Roman" panose="02020603050405020304" pitchFamily="18" charset="0"/>
                <a:cs typeface="Times New Roman" panose="02020603050405020304" pitchFamily="18" charset="0"/>
              </a:rPr>
              <a:t>Certification:</a:t>
            </a:r>
            <a:r>
              <a:rPr lang="en-IN" sz="2400" cap="none" dirty="0">
                <a:latin typeface="Times New Roman" panose="02020603050405020304" pitchFamily="18" charset="0"/>
                <a:cs typeface="Times New Roman" panose="02020603050405020304" pitchFamily="18" charset="0"/>
              </a:rPr>
              <a:t> successful interns receive a completion certificate. </a:t>
            </a:r>
          </a:p>
          <a:p>
            <a:r>
              <a:rPr lang="en-IN" sz="2400" b="1" cap="none" dirty="0">
                <a:latin typeface="Times New Roman" panose="02020603050405020304" pitchFamily="18" charset="0"/>
                <a:cs typeface="Times New Roman" panose="02020603050405020304" pitchFamily="18" charset="0"/>
              </a:rPr>
              <a:t>Feedback session:</a:t>
            </a:r>
            <a:r>
              <a:rPr lang="en-IN" sz="2400" cap="none" dirty="0">
                <a:latin typeface="Times New Roman" panose="02020603050405020304" pitchFamily="18" charset="0"/>
                <a:cs typeface="Times New Roman" panose="02020603050405020304" pitchFamily="18" charset="0"/>
              </a:rPr>
              <a:t> provides valuable suggestions for future career development. </a:t>
            </a:r>
          </a:p>
          <a:p>
            <a:endParaRPr lang="en-IN" dirty="0"/>
          </a:p>
        </p:txBody>
      </p:sp>
    </p:spTree>
    <p:extLst>
      <p:ext uri="{BB962C8B-B14F-4D97-AF65-F5344CB8AC3E}">
        <p14:creationId xmlns:p14="http://schemas.microsoft.com/office/powerpoint/2010/main" val="3152161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E6025-5AD2-54E4-2042-BFCB495AEBCF}"/>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CONCLUSION</a:t>
            </a:r>
          </a:p>
        </p:txBody>
      </p:sp>
      <p:sp>
        <p:nvSpPr>
          <p:cNvPr id="3" name="Content Placeholder 2">
            <a:extLst>
              <a:ext uri="{FF2B5EF4-FFF2-40B4-BE49-F238E27FC236}">
                <a16:creationId xmlns:a16="http://schemas.microsoft.com/office/drawing/2014/main" id="{4FFF23E5-F0E7-200F-320C-17B3640FFC5A}"/>
              </a:ext>
            </a:extLst>
          </p:cNvPr>
          <p:cNvSpPr>
            <a:spLocks noGrp="1"/>
          </p:cNvSpPr>
          <p:nvPr>
            <p:ph idx="1"/>
          </p:nvPr>
        </p:nvSpPr>
        <p:spPr>
          <a:xfrm>
            <a:off x="1411355" y="1948068"/>
            <a:ext cx="8898835" cy="3523215"/>
          </a:xfrm>
        </p:spPr>
        <p:txBody>
          <a:bodyPr>
            <a:normAutofit lnSpcReduction="10000"/>
          </a:bodyPr>
          <a:lstStyle/>
          <a:p>
            <a:r>
              <a:rPr lang="en-IN" sz="2400" cap="none" dirty="0">
                <a:latin typeface="Times New Roman" panose="02020603050405020304" pitchFamily="18" charset="0"/>
                <a:cs typeface="Times New Roman" panose="02020603050405020304" pitchFamily="18" charset="0"/>
              </a:rPr>
              <a:t>A structured internship program in a CA firm provides students with practical knowledge and real-world experience in accounting, taxation, auditing, and finance. It helps them apply classroom concepts to professional work, develop technical and soft skills, and understand industry practices. The program improves confidence, enhances employability, and prepares students for successful careers in finance, taxation, audit, and consulting. Overall, it acts as a strong foundation for professional and career development.</a:t>
            </a:r>
          </a:p>
          <a:p>
            <a:endParaRPr lang="en-IN" dirty="0"/>
          </a:p>
        </p:txBody>
      </p:sp>
    </p:spTree>
    <p:extLst>
      <p:ext uri="{BB962C8B-B14F-4D97-AF65-F5344CB8AC3E}">
        <p14:creationId xmlns:p14="http://schemas.microsoft.com/office/powerpoint/2010/main" val="42025452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Droplet</Template>
  <TotalTime>55</TotalTime>
  <Words>720</Words>
  <Application>Microsoft Office PowerPoint</Application>
  <PresentationFormat>Widescreen</PresentationFormat>
  <Paragraphs>52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Times New Roman</vt:lpstr>
      <vt:lpstr>Tw Cen MT</vt:lpstr>
      <vt:lpstr>Droplet</vt:lpstr>
      <vt:lpstr>STRUCTURED INTERNSHIP PROGRAM IN CA FIRMS </vt:lpstr>
      <vt:lpstr>                          INTRODUCTION</vt:lpstr>
      <vt:lpstr>PowerPoint Presentation</vt:lpstr>
      <vt:lpstr>     OBJECTIVES OF THE INTERNSHIP PROGRAM</vt:lpstr>
      <vt:lpstr>                                    ELIGIBILITY</vt:lpstr>
      <vt:lpstr>            TRAINING AREAS COVERED</vt:lpstr>
      <vt:lpstr>                           INTERNSHIP STRUCTURE</vt:lpstr>
      <vt:lpstr>                          LEARNING OUTCOMES</vt:lpstr>
      <vt:lpstr>                           SKILLS DEVELOPMENT</vt:lpstr>
      <vt:lpstr>             EVALUATION AND CERTIFICATION</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2026-07-26T13:16:47Z</dcterms:created>
  <dcterms:modified xsi:type="dcterms:W3CDTF">2026-07-26T14:12:17Z</dcterms:modified>
</cp:coreProperties>
</file>